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handoutMasterIdLst>
    <p:handoutMasterId r:id="rId20"/>
  </p:handoutMasterIdLst>
  <p:sldIdLst>
    <p:sldId id="256" r:id="rId2"/>
    <p:sldId id="1103" r:id="rId3"/>
    <p:sldId id="1112" r:id="rId4"/>
    <p:sldId id="1131" r:id="rId5"/>
    <p:sldId id="1133" r:id="rId6"/>
    <p:sldId id="1132" r:id="rId7"/>
    <p:sldId id="1134" r:id="rId8"/>
    <p:sldId id="1138" r:id="rId9"/>
    <p:sldId id="1135" r:id="rId10"/>
    <p:sldId id="1136" r:id="rId11"/>
    <p:sldId id="1137" r:id="rId12"/>
    <p:sldId id="1139" r:id="rId13"/>
    <p:sldId id="1140" r:id="rId14"/>
    <p:sldId id="1142" r:id="rId15"/>
    <p:sldId id="1143" r:id="rId16"/>
    <p:sldId id="1144" r:id="rId17"/>
    <p:sldId id="1145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22AE"/>
    <a:srgbClr val="546BDC"/>
    <a:srgbClr val="D76213"/>
    <a:srgbClr val="179538"/>
    <a:srgbClr val="FF3300"/>
    <a:srgbClr val="FF5050"/>
    <a:srgbClr val="148A3B"/>
    <a:srgbClr val="5895D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8" autoAdjust="0"/>
    <p:restoredTop sz="94660"/>
  </p:normalViewPr>
  <p:slideViewPr>
    <p:cSldViewPr snapToGrid="0">
      <p:cViewPr>
        <p:scale>
          <a:sx n="77" d="100"/>
          <a:sy n="77" d="100"/>
        </p:scale>
        <p:origin x="-1686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DEC980A-91F9-45C8-8428-354B4411E6CE}" type="datetimeFigureOut">
              <a:rPr lang="ru-RU" altLang="ru-RU"/>
              <a:pPr/>
              <a:t>22.11.2021</a:t>
            </a:fld>
            <a:endParaRPr lang="ru-RU" altLang="ru-RU"/>
          </a:p>
        </p:txBody>
      </p:sp>
      <p:sp>
        <p:nvSpPr>
          <p:cNvPr id="368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 altLang="ru-RU"/>
          </a:p>
        </p:txBody>
      </p:sp>
      <p:sp>
        <p:nvSpPr>
          <p:cNvPr id="368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985E067-054A-4FE9-B505-6BB5D0354D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808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8A452-57BF-483B-BF43-5A45BB230FBF}" type="datetimeFigureOut">
              <a:rPr lang="ru-RU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2D6D51C-00C2-4DEE-99A0-EAE9BDA14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4258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D291B-8024-4DD3-8D41-E4628D4681CD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CC87A-5619-42C7-B5C8-095B64CBD91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9F9AA0-9E32-4066-B8F3-EA2BEDF26AC6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BC344-96BC-4AC7-963E-5F7EECDD4DB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75AB44-280E-4432-891D-B5E514CB44E3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358B-E6F3-478A-9705-0120836294A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32291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3F4859-B985-488D-8353-9FCE051DC837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CFC1-C8D9-484D-A439-135A1168FC1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7E96D-E0EC-4655-A31D-5DCEDB78A450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6741C-A94C-436C-A72D-46D88CA66E8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F285C3-4AA2-4061-9BAF-4EE0AD260A84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999DD-CC1C-4F10-B4E7-9DE39330242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733E8-8EAE-41E3-B379-E652C5F3DE9E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151DE-DA25-4E45-9743-615D1EE62D7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1318-7D2F-4217-B043-078DF1969F72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E66B3-0926-446F-9F3F-9F82F327806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A8C766-327F-42EB-BAC1-8D08B53A4EB5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4BAC4-A452-4108-A052-D625B18F39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2EBECA-AE90-4F8B-AF31-61C8994BB569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48E6-175A-4814-8B8A-2F036A2CE24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0776D-2E41-48ED-A1A8-899E5DCE38CE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BC39E-0DEE-4A18-9A0D-185E5933DCB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E7B080-D9A7-482C-8A75-48A4C33F7245}" type="datetimeFigureOut">
              <a:rPr lang="ru-RU" smtClean="0"/>
              <a:pPr>
                <a:defRPr/>
              </a:pPr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4C6DE28-0603-4DE7-8715-E53F40EE5DC1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522288" y="1709738"/>
            <a:ext cx="10826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 образования Администрации Чертковского района </a:t>
            </a:r>
          </a:p>
          <a:p>
            <a:pPr algn="ctr" eaLnBrk="1" hangingPunct="1"/>
            <a:r>
              <a:rPr lang="ru-RU" altLang="ru-RU" sz="6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Особенности </a:t>
            </a:r>
            <a:r>
              <a:rPr lang="ru-RU" altLang="ru-RU" sz="6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ГИА -9</a:t>
            </a:r>
          </a:p>
          <a:p>
            <a:pPr algn="ctr" eaLnBrk="1" hangingPunct="1"/>
            <a:r>
              <a:rPr lang="ru-RU" altLang="ru-RU" sz="6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2022 </a:t>
            </a:r>
            <a:r>
              <a:rPr lang="ru-RU" altLang="ru-RU" sz="6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году</a:t>
            </a:r>
            <a:endParaRPr lang="ru-RU" altLang="ru-RU" sz="6000" b="1" dirty="0" smtClean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4471988" y="6326188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i="1" dirty="0" smtClean="0">
                <a:latin typeface="Cambria" panose="02040503050406030204" pitchFamily="18" charset="0"/>
              </a:rPr>
              <a:t>2022 </a:t>
            </a:r>
            <a:r>
              <a:rPr lang="ru-RU" altLang="ru-RU" sz="2000" i="1" dirty="0">
                <a:latin typeface="Cambria" panose="02040503050406030204" pitchFamily="18" charset="0"/>
              </a:rPr>
              <a:t>г.</a:t>
            </a:r>
          </a:p>
        </p:txBody>
      </p:sp>
    </p:spTree>
  </p:cSld>
  <p:clrMapOvr>
    <a:masterClrMapping/>
  </p:clrMapOvr>
  <p:transition spd="slow" advTm="69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38022" y="6005383"/>
            <a:ext cx="302512" cy="12077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597978" cy="2795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9623" y="-218152"/>
            <a:ext cx="104661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Участники </a:t>
            </a:r>
            <a:r>
              <a:rPr lang="ru-RU" dirty="0"/>
              <a:t>экзамена выполняют экзаменационную работу самостоятельно, без помощи посторонних лиц. Во время экзамена на рабочем столе участника ГИА помимо экзаменационных материалов находятся:</a:t>
            </a:r>
          </a:p>
          <a:p>
            <a:endParaRPr lang="ru-RU" dirty="0"/>
          </a:p>
          <a:p>
            <a:r>
              <a:rPr lang="ru-RU" dirty="0"/>
              <a:t>а) </a:t>
            </a:r>
            <a:r>
              <a:rPr lang="ru-RU" dirty="0" err="1"/>
              <a:t>гелевая</a:t>
            </a:r>
            <a:r>
              <a:rPr lang="ru-RU" dirty="0"/>
              <a:t> или капиллярная ручка с чернилами черного цвета;</a:t>
            </a:r>
          </a:p>
          <a:p>
            <a:endParaRPr lang="ru-RU" dirty="0"/>
          </a:p>
          <a:p>
            <a:r>
              <a:rPr lang="ru-RU" dirty="0"/>
              <a:t>б) документ, удостоверяющий личность;</a:t>
            </a:r>
          </a:p>
          <a:p>
            <a:endParaRPr lang="ru-RU" dirty="0"/>
          </a:p>
          <a:p>
            <a:r>
              <a:rPr lang="ru-RU" dirty="0"/>
              <a:t>в) средства обучения и воспитания </a:t>
            </a:r>
            <a:r>
              <a:rPr lang="ru-RU" dirty="0" smtClean="0"/>
              <a:t>;</a:t>
            </a:r>
            <a:endParaRPr lang="ru-RU" dirty="0"/>
          </a:p>
          <a:p>
            <a:endParaRPr lang="ru-RU" dirty="0"/>
          </a:p>
          <a:p>
            <a:r>
              <a:rPr lang="ru-RU" dirty="0"/>
              <a:t>г) лекарства и питание (при необходимости);</a:t>
            </a:r>
          </a:p>
          <a:p>
            <a:endParaRPr lang="ru-RU" dirty="0"/>
          </a:p>
          <a:p>
            <a:r>
              <a:rPr lang="ru-RU" dirty="0"/>
              <a:t>д) специальные технические средства </a:t>
            </a:r>
            <a:r>
              <a:rPr lang="ru-RU" dirty="0" smtClean="0"/>
              <a:t> (</a:t>
            </a:r>
            <a:r>
              <a:rPr lang="ru-RU" dirty="0"/>
              <a:t>при необходимости);</a:t>
            </a:r>
          </a:p>
          <a:p>
            <a:endParaRPr lang="ru-RU" dirty="0"/>
          </a:p>
          <a:p>
            <a:r>
              <a:rPr lang="ru-RU" dirty="0"/>
              <a:t>е) листы бумаги для черновиков, выданные в ППЭ (за исключением ОГЭ по иностранным языкам (раздел "Говорение").</a:t>
            </a:r>
          </a:p>
          <a:p>
            <a:endParaRPr lang="ru-RU" dirty="0"/>
          </a:p>
          <a:p>
            <a:r>
              <a:rPr lang="ru-RU" dirty="0"/>
              <a:t>Иные личные вещи участники ГИА оставляют в специально отведенном месте для хранения личных вещей участников ГИА, расположенном до входа в ППЭ.</a:t>
            </a:r>
          </a:p>
        </p:txBody>
      </p:sp>
    </p:spTree>
    <p:extLst>
      <p:ext uri="{BB962C8B-B14F-4D97-AF65-F5344CB8AC3E}">
        <p14:creationId xmlns:p14="http://schemas.microsoft.com/office/powerpoint/2010/main" xmlns="" val="201650479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704335"/>
            <a:ext cx="9877777" cy="54218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Во время экзамена участники ГИА не должны общаться друг с другом, не могут свободно перемещаться по аудитории и ППЭ. Во время экзамена участники ГИА могут выходить из аудитории и перемещаться по ППЭ в сопровождении одного из организаторов. При выходе из аудитории участники ГИА оставляют экзаменационные материалы и листы бумаги для черновиков на рабочем столе. Организатор проверяет комплектность оставленных участником ГИА экзаменационных материалов и листов бумаги для черновиков.</a:t>
            </a:r>
          </a:p>
          <a:p>
            <a:r>
              <a:rPr lang="ru-RU" dirty="0"/>
              <a:t>В пунктах проведения экзаменов организовано  </a:t>
            </a:r>
            <a:r>
              <a:rPr lang="ru-RU" b="1" dirty="0">
                <a:solidFill>
                  <a:srgbClr val="FF0000"/>
                </a:solidFill>
              </a:rPr>
              <a:t>видеонаблюдение.</a:t>
            </a:r>
          </a:p>
          <a:p>
            <a:endParaRPr lang="ru-RU" dirty="0"/>
          </a:p>
          <a:p>
            <a:r>
              <a:rPr lang="ru-RU" dirty="0"/>
              <a:t>В день проведения экзамена в ППЭ запрещается: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участникам </a:t>
            </a:r>
            <a:r>
              <a:rPr lang="ru-RU" b="1" dirty="0">
                <a:solidFill>
                  <a:srgbClr val="FF0000"/>
                </a:solidFill>
              </a:rPr>
              <a:t>ГИА -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</a:t>
            </a:r>
            <a:r>
              <a:rPr lang="ru-RU" b="1" dirty="0" smtClean="0">
                <a:solidFill>
                  <a:srgbClr val="FF0000"/>
                </a:solidFill>
              </a:rPr>
              <a:t>информации.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70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3889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162757" y="753762"/>
            <a:ext cx="9877777" cy="537240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Лица, допустившие нарушение </a:t>
            </a:r>
            <a:r>
              <a:rPr lang="ru-RU" sz="2800" b="1" dirty="0" smtClean="0">
                <a:solidFill>
                  <a:srgbClr val="FF0000"/>
                </a:solidFill>
              </a:rPr>
              <a:t>Порядка проведения экзаменов, </a:t>
            </a:r>
            <a:r>
              <a:rPr lang="ru-RU" sz="2800" b="1" dirty="0">
                <a:solidFill>
                  <a:srgbClr val="FF0000"/>
                </a:solidFill>
              </a:rPr>
              <a:t>удаляются с экзамена. Акт об удалении с экзамена составляется в помещении для руководителя ППЭ в присутствии члена ГЭК, руководителя ППЭ, организатора, </a:t>
            </a:r>
            <a:r>
              <a:rPr lang="ru-RU" sz="2800" b="1" dirty="0" smtClean="0">
                <a:solidFill>
                  <a:srgbClr val="FF0000"/>
                </a:solidFill>
              </a:rPr>
              <a:t>общественного наблюдателя.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Пересдача экзамена участником ОГЭ, в случае удаления  с экзамена за нарушение процедуры, предусмотрена в дополнительный период.</a:t>
            </a:r>
          </a:p>
          <a:p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0343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1198605"/>
            <a:ext cx="9877777" cy="4927558"/>
          </a:xfrm>
        </p:spPr>
        <p:txBody>
          <a:bodyPr/>
          <a:lstStyle/>
          <a:p>
            <a:r>
              <a:rPr lang="ru-RU" sz="2800" dirty="0"/>
              <a:t>Если обучающийся по состоянию здоровья или другим объективным причинам не может завершить выполнение экзаменационной работы, он может досрочно покинуть аудиторию. В таком случае медицинским работником и уполномоченным представителем ГЭК составляется акт о досрочном завершении экзамена по объективным причинам</a:t>
            </a:r>
            <a:r>
              <a:rPr lang="ru-RU" sz="2800" dirty="0" smtClean="0"/>
              <a:t>.</a:t>
            </a:r>
          </a:p>
          <a:p>
            <a:r>
              <a:rPr lang="ru-RU" sz="2800" dirty="0"/>
              <a:t>Пересдача экзамена участником ОГЭ, в случае </a:t>
            </a:r>
            <a:r>
              <a:rPr lang="ru-RU" sz="2800" dirty="0" smtClean="0"/>
              <a:t> досрочного завершения экзамена, </a:t>
            </a:r>
            <a:r>
              <a:rPr lang="ru-RU" sz="2800" b="1" dirty="0" smtClean="0">
                <a:solidFill>
                  <a:srgbClr val="FF0000"/>
                </a:solidFill>
              </a:rPr>
              <a:t>предусмотрена </a:t>
            </a:r>
            <a:r>
              <a:rPr lang="ru-RU" sz="2800" b="1" dirty="0">
                <a:solidFill>
                  <a:srgbClr val="FF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резервные сроки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266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6282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173" y="333631"/>
            <a:ext cx="9428205" cy="621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9207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1849" y="1717589"/>
            <a:ext cx="11565924" cy="4732638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b="1" dirty="0"/>
              <a:t>Апелляция о нарушении Порядка подается участником экзамена в день экзамена члену государственной экзаменационной комиссии </a:t>
            </a:r>
            <a:r>
              <a:rPr lang="ru-RU" sz="1800" b="1" dirty="0" smtClean="0"/>
              <a:t>(</a:t>
            </a:r>
            <a:r>
              <a:rPr lang="ru-RU" sz="1800" b="1" dirty="0"/>
              <a:t>ГЭК), не покидая пункта проведения экзамена (ППЭ).</a:t>
            </a:r>
          </a:p>
          <a:p>
            <a:endParaRPr lang="ru-RU" sz="1800" b="1" dirty="0"/>
          </a:p>
          <a:p>
            <a:r>
              <a:rPr lang="ru-RU" sz="1800" b="1" dirty="0"/>
              <a:t>Апелляция о несогласии с выставленными баллами подается в течение двух рабочих дней, следующих за официальным днем объявления результатов экзамена по соответствующему учебному предмету.</a:t>
            </a:r>
          </a:p>
          <a:p>
            <a:endParaRPr lang="ru-RU" sz="1800" b="1" dirty="0"/>
          </a:p>
          <a:p>
            <a:r>
              <a:rPr lang="ru-RU" sz="1800" b="1" dirty="0"/>
              <a:t>Апелляцию о несогласии с выставленными </a:t>
            </a:r>
            <a:r>
              <a:rPr lang="ru-RU" sz="1800" b="1" dirty="0" smtClean="0"/>
              <a:t>баллами подают</a:t>
            </a:r>
            <a:r>
              <a:rPr lang="ru-RU" sz="1800" b="1" dirty="0"/>
              <a:t>:</a:t>
            </a:r>
          </a:p>
          <a:p>
            <a:endParaRPr lang="ru-RU" sz="1800" b="1" dirty="0"/>
          </a:p>
          <a:p>
            <a:r>
              <a:rPr lang="ru-RU" sz="1800" b="1" dirty="0"/>
              <a:t>участники ГИА или их родители (законные представители) на основании документов, удостоверяющих личность, - в образовательную организацию, которой они были допущены в установленном порядке к </a:t>
            </a:r>
            <a:r>
              <a:rPr lang="ru-RU" sz="1800" b="1" dirty="0" smtClean="0"/>
              <a:t>ГИА.</a:t>
            </a:r>
            <a:endParaRPr lang="ru-RU" sz="1800" b="1" dirty="0"/>
          </a:p>
          <a:p>
            <a:endParaRPr lang="ru-RU" sz="1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Сроки</a:t>
            </a:r>
            <a:r>
              <a:rPr lang="ru-RU" sz="2800" dirty="0">
                <a:solidFill>
                  <a:srgbClr val="002060"/>
                </a:solidFill>
              </a:rPr>
              <a:t>, места и порядок подачи апелляций о нарушении установленного порядка проведения ГИА, несогласии с выставленными баллами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2452240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1569308"/>
            <a:ext cx="9877777" cy="4556855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 </a:t>
            </a:r>
            <a:r>
              <a:rPr lang="ru-RU" sz="4000" dirty="0"/>
              <a:t>сайте ФИПИ </a:t>
            </a:r>
            <a:r>
              <a:rPr lang="ru-RU" sz="4000" dirty="0" smtClean="0"/>
              <a:t>опубликованы </a:t>
            </a:r>
            <a:r>
              <a:rPr lang="ru-RU" sz="4000" dirty="0"/>
              <a:t>проекты документов, </a:t>
            </a:r>
            <a:r>
              <a:rPr lang="ru-RU" sz="4000" dirty="0" smtClean="0"/>
              <a:t>регламентирующие </a:t>
            </a:r>
            <a:r>
              <a:rPr lang="ru-RU" sz="4000" dirty="0"/>
              <a:t>структуру и содержание контрольных измерительных материалов (КИМ) основного государственного экзамена (ОГЭ) в 2022 году.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849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1952368"/>
            <a:ext cx="9877777" cy="417379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8(86387)2-10-45</a:t>
            </a:r>
          </a:p>
          <a:p>
            <a:pPr algn="ctr"/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ГОРЯЧАЯ ЛИНИЯ ГИА-2022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территории </a:t>
            </a:r>
            <a:r>
              <a:rPr lang="ru-RU" dirty="0" smtClean="0">
                <a:solidFill>
                  <a:srgbClr val="002060"/>
                </a:solidFill>
              </a:rPr>
              <a:t>Чертковского района </a:t>
            </a:r>
            <a:r>
              <a:rPr lang="ru-RU" dirty="0" smtClean="0">
                <a:solidFill>
                  <a:srgbClr val="002060"/>
                </a:solidFill>
              </a:rPr>
              <a:t>района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6573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4756" y="1524922"/>
            <a:ext cx="11226208" cy="4514850"/>
          </a:xfrm>
        </p:spPr>
        <p:txBody>
          <a:bodyPr>
            <a:normAutofit/>
          </a:bodyPr>
          <a:lstStyle/>
          <a:p>
            <a:pPr algn="just"/>
            <a:endParaRPr lang="ru-RU" sz="2400" b="1" u="sng" dirty="0" smtClean="0"/>
          </a:p>
          <a:p>
            <a:pPr algn="just"/>
            <a:endParaRPr lang="ru-RU" sz="3200" b="1" u="sng" dirty="0" smtClean="0">
              <a:solidFill>
                <a:srgbClr val="546BDC"/>
              </a:solidFill>
            </a:endParaRPr>
          </a:p>
          <a:p>
            <a:pPr marL="0" indent="0" algn="just">
              <a:buNone/>
            </a:pPr>
            <a:r>
              <a:rPr lang="ru-RU" sz="3200" b="1" u="sng" dirty="0"/>
              <a:t>-Федеральный закон от 29.12.2012 № 273-ФЗ «Об образовании в Российской Федерации</a:t>
            </a:r>
            <a:r>
              <a:rPr lang="ru-RU" sz="3200" b="1" u="sng" dirty="0" smtClean="0"/>
              <a:t>»;</a:t>
            </a:r>
          </a:p>
          <a:p>
            <a:pPr marL="0" indent="0" algn="just">
              <a:buNone/>
            </a:pPr>
            <a:r>
              <a:rPr lang="ru-RU" sz="3200" b="1" u="sng" dirty="0"/>
              <a:t>- Порядок проведения ГИА-9 от 07.11.2018 № </a:t>
            </a:r>
            <a:r>
              <a:rPr lang="ru-RU" sz="3200" b="1" u="sng" dirty="0" smtClean="0"/>
              <a:t>189-1513                               (с изменениями).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811" y="908499"/>
            <a:ext cx="9484275" cy="9067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Перечень </a:t>
            </a:r>
            <a:r>
              <a:rPr lang="ru-RU" sz="2800" b="1" i="1" dirty="0">
                <a:solidFill>
                  <a:srgbClr val="002060"/>
                </a:solidFill>
              </a:rPr>
              <a:t>нормативных документов, регламентирующих проведение государственной итоговой аттестации </a:t>
            </a:r>
            <a:r>
              <a:rPr lang="ru-RU" sz="2800" b="1" i="1" dirty="0" smtClean="0">
                <a:solidFill>
                  <a:srgbClr val="002060"/>
                </a:solidFill>
              </a:rPr>
              <a:t>                в 2022 </a:t>
            </a:r>
            <a:r>
              <a:rPr lang="ru-RU" sz="2800" b="1" i="1" dirty="0">
                <a:solidFill>
                  <a:srgbClr val="002060"/>
                </a:solidFill>
              </a:rPr>
              <a:t>году</a:t>
            </a:r>
            <a:r>
              <a:rPr lang="ru-RU" sz="2800" i="1" dirty="0">
                <a:solidFill>
                  <a:srgbClr val="002060"/>
                </a:solidFill>
              </a:rPr>
              <a:t/>
            </a:r>
            <a:br>
              <a:rPr lang="ru-RU" sz="2800" i="1" dirty="0">
                <a:solidFill>
                  <a:srgbClr val="002060"/>
                </a:solidFill>
              </a:rPr>
            </a:b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62295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838200" y="1272746"/>
            <a:ext cx="10515600" cy="4904217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- </a:t>
            </a:r>
            <a:r>
              <a:rPr lang="ru-RU" sz="2800" b="1" dirty="0" smtClean="0"/>
              <a:t>Итоговая </a:t>
            </a:r>
            <a:r>
              <a:rPr lang="ru-RU" sz="2800" b="1" dirty="0"/>
              <a:t>аттестация в 9 классах пройдет в форме основного государственного экзамена (ОГЭ) или государственного выпускного экзамена (ГВЭ</a:t>
            </a:r>
            <a:r>
              <a:rPr lang="ru-RU" sz="2800" b="1" dirty="0" smtClean="0"/>
              <a:t>) для лиц с ОВЗ.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-   Участники </a:t>
            </a:r>
            <a:r>
              <a:rPr lang="ru-RU" sz="2800" b="1" dirty="0"/>
              <a:t>с ОВЗ, дети-инвалиды и </a:t>
            </a:r>
            <a:r>
              <a:rPr lang="ru-RU" sz="2800" b="1" dirty="0" smtClean="0"/>
              <a:t>инвалиды при подаче заявления на сдачу экзаменов в форме ГВЭ предоставляют копию рекомендаций  ПМПК, оригинал, либо заверенную копию справки  об установлении инвалидности .</a:t>
            </a: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- Срок </a:t>
            </a:r>
            <a:r>
              <a:rPr lang="ru-RU" sz="2800" b="1" dirty="0"/>
              <a:t>подачи заявлений на участие в </a:t>
            </a:r>
            <a:r>
              <a:rPr lang="ru-RU" sz="2800" b="1" dirty="0" smtClean="0"/>
              <a:t>ГИА </a:t>
            </a:r>
            <a:r>
              <a:rPr lang="ru-RU" sz="2800" b="1" dirty="0"/>
              <a:t>- </a:t>
            </a:r>
            <a:r>
              <a:rPr lang="ru-RU" sz="2800" b="1" dirty="0" smtClean="0"/>
              <a:t>9 </a:t>
            </a:r>
            <a:r>
              <a:rPr lang="ru-RU" sz="2800" b="1" dirty="0"/>
              <a:t>до 1 марта 2022 года </a:t>
            </a:r>
            <a:r>
              <a:rPr lang="ru-RU" sz="2800" b="1" dirty="0" smtClean="0"/>
              <a:t>включительно.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ГИА-9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8187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1865870"/>
            <a:ext cx="9877777" cy="4260293"/>
          </a:xfrm>
        </p:spPr>
        <p:txBody>
          <a:bodyPr/>
          <a:lstStyle/>
          <a:p>
            <a:r>
              <a:rPr lang="ru-RU" dirty="0"/>
              <a:t>Итоговое собеседование по русскому языку является одним из условий допуска к </a:t>
            </a:r>
            <a:r>
              <a:rPr lang="ru-RU" dirty="0" smtClean="0"/>
              <a:t>ГИА-9.</a:t>
            </a:r>
          </a:p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b="1" dirty="0" smtClean="0"/>
              <a:t>Расписание </a:t>
            </a:r>
            <a:r>
              <a:rPr lang="ru-RU" b="1" dirty="0"/>
              <a:t>проведения итогового собеседования по русскому языку в </a:t>
            </a:r>
            <a:r>
              <a:rPr lang="ru-RU" b="1" dirty="0" smtClean="0"/>
              <a:t>2021/22 </a:t>
            </a:r>
            <a:r>
              <a:rPr lang="ru-RU" b="1" dirty="0"/>
              <a:t>учебном </a:t>
            </a:r>
            <a:r>
              <a:rPr lang="ru-RU" b="1" dirty="0" smtClean="0"/>
              <a:t>году:</a:t>
            </a:r>
          </a:p>
          <a:p>
            <a:pPr marL="0" indent="0">
              <a:buNone/>
            </a:pPr>
            <a:r>
              <a:rPr lang="ru-RU" dirty="0"/>
              <a:t>Основной срок: </a:t>
            </a:r>
            <a:r>
              <a:rPr lang="ru-RU" dirty="0" smtClean="0"/>
              <a:t>                  9 </a:t>
            </a:r>
            <a:r>
              <a:rPr lang="ru-RU" dirty="0"/>
              <a:t>февраля 2022 </a:t>
            </a:r>
            <a:r>
              <a:rPr lang="ru-RU" dirty="0" smtClean="0"/>
              <a:t>года</a:t>
            </a:r>
          </a:p>
          <a:p>
            <a:pPr marL="0" indent="0">
              <a:buNone/>
            </a:pPr>
            <a:r>
              <a:rPr lang="ru-RU" dirty="0"/>
              <a:t>Дополнительные сроки</a:t>
            </a:r>
            <a:r>
              <a:rPr lang="ru-RU" dirty="0" smtClean="0"/>
              <a:t>:   9 </a:t>
            </a:r>
            <a:r>
              <a:rPr lang="ru-RU" dirty="0"/>
              <a:t>марта 2022 года, 16 мая 2022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Итоговое собеседование по русскому </a:t>
            </a:r>
            <a:r>
              <a:rPr lang="ru-RU" sz="3600" b="1" dirty="0" smtClean="0">
                <a:solidFill>
                  <a:srgbClr val="002060"/>
                </a:solidFill>
              </a:rPr>
              <a:t>языку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2022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9664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1878227"/>
            <a:ext cx="9877777" cy="4247936"/>
          </a:xfrm>
        </p:spPr>
        <p:txBody>
          <a:bodyPr/>
          <a:lstStyle/>
          <a:p>
            <a:r>
              <a:rPr lang="ru-RU" dirty="0"/>
              <a:t>Продолжительность итогового собеседования по русскому языку составляет в среднем 15-16 минут</a:t>
            </a:r>
            <a:r>
              <a:rPr lang="ru-RU" dirty="0" smtClean="0"/>
              <a:t>.</a:t>
            </a:r>
          </a:p>
          <a:p>
            <a:r>
              <a:rPr lang="ru-RU" dirty="0"/>
              <a:t>Контрольные измерительные материалы итогового собеседования состоят из четырех заданий:</a:t>
            </a:r>
          </a:p>
          <a:p>
            <a:endParaRPr lang="ru-RU" dirty="0"/>
          </a:p>
          <a:p>
            <a:r>
              <a:rPr lang="ru-RU" dirty="0"/>
              <a:t>чтение текста вслух,</a:t>
            </a:r>
          </a:p>
          <a:p>
            <a:r>
              <a:rPr lang="ru-RU" dirty="0"/>
              <a:t>подробный пересказ текста с включением приведенного высказывания,</a:t>
            </a:r>
          </a:p>
          <a:p>
            <a:r>
              <a:rPr lang="ru-RU" dirty="0"/>
              <a:t>монологическое высказывание,</a:t>
            </a:r>
          </a:p>
          <a:p>
            <a:r>
              <a:rPr lang="ru-RU" dirty="0"/>
              <a:t>диалог.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Итоговое собеседование по русскому языку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xmlns="" val="8098411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4335" y="1519880"/>
            <a:ext cx="10577384" cy="4880919"/>
          </a:xfrm>
        </p:spPr>
        <p:txBody>
          <a:bodyPr/>
          <a:lstStyle/>
          <a:p>
            <a:r>
              <a:rPr lang="ru-RU" b="1" dirty="0"/>
              <a:t>Основной </a:t>
            </a:r>
            <a:r>
              <a:rPr lang="ru-RU" b="1" dirty="0" smtClean="0"/>
              <a:t>период</a:t>
            </a:r>
            <a:r>
              <a:rPr lang="ru-RU" dirty="0" smtClean="0"/>
              <a:t>: </a:t>
            </a:r>
            <a:r>
              <a:rPr lang="ru-RU" dirty="0"/>
              <a:t>20 </a:t>
            </a:r>
            <a:r>
              <a:rPr lang="ru-RU" dirty="0" smtClean="0"/>
              <a:t>мая– </a:t>
            </a:r>
            <a:r>
              <a:rPr lang="ru-RU" dirty="0"/>
              <a:t>иностранные языки;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23 мая– </a:t>
            </a:r>
            <a:r>
              <a:rPr lang="ru-RU" dirty="0"/>
              <a:t>математика; 26 </a:t>
            </a:r>
            <a:r>
              <a:rPr lang="ru-RU" dirty="0" smtClean="0"/>
              <a:t>мая– </a:t>
            </a:r>
            <a:r>
              <a:rPr lang="ru-RU" dirty="0"/>
              <a:t>обществознание; 1 июня </a:t>
            </a:r>
            <a:r>
              <a:rPr lang="ru-RU" dirty="0" smtClean="0"/>
              <a:t>– </a:t>
            </a:r>
            <a:r>
              <a:rPr lang="ru-RU" dirty="0"/>
              <a:t>история, физика, биология, химия; </a:t>
            </a:r>
            <a:r>
              <a:rPr lang="ru-RU" dirty="0" smtClean="0"/>
              <a:t> 7 июня – </a:t>
            </a:r>
            <a:r>
              <a:rPr lang="ru-RU" dirty="0"/>
              <a:t>биология, информатика, география, химия; </a:t>
            </a:r>
            <a:r>
              <a:rPr lang="ru-RU" dirty="0" smtClean="0"/>
              <a:t>              10 июня – </a:t>
            </a:r>
            <a:r>
              <a:rPr lang="ru-RU" dirty="0"/>
              <a:t>литература, физика, информатика, география</a:t>
            </a:r>
            <a:r>
              <a:rPr lang="ru-RU" dirty="0" smtClean="0"/>
              <a:t>;  </a:t>
            </a:r>
            <a:r>
              <a:rPr lang="ru-RU" dirty="0"/>
              <a:t>15 июня </a:t>
            </a:r>
            <a:r>
              <a:rPr lang="ru-RU" dirty="0" smtClean="0"/>
              <a:t>– </a:t>
            </a:r>
            <a:r>
              <a:rPr lang="ru-RU" dirty="0"/>
              <a:t>русский </a:t>
            </a:r>
            <a:r>
              <a:rPr lang="ru-RU" dirty="0" smtClean="0"/>
              <a:t>язык. </a:t>
            </a:r>
          </a:p>
          <a:p>
            <a:r>
              <a:rPr lang="ru-RU" b="1" dirty="0" smtClean="0"/>
              <a:t>Резервные </a:t>
            </a:r>
            <a:r>
              <a:rPr lang="ru-RU" b="1" dirty="0"/>
              <a:t>дни </a:t>
            </a:r>
            <a:r>
              <a:rPr lang="ru-RU" b="1" dirty="0" smtClean="0"/>
              <a:t>: </a:t>
            </a:r>
            <a:r>
              <a:rPr lang="ru-RU" dirty="0" smtClean="0"/>
              <a:t>27 июня– </a:t>
            </a:r>
            <a:r>
              <a:rPr lang="ru-RU" dirty="0"/>
              <a:t>по всем учебным предметам (кроме русского языка и математики</a:t>
            </a:r>
            <a:r>
              <a:rPr lang="ru-RU" dirty="0" smtClean="0"/>
              <a:t>);  </a:t>
            </a:r>
            <a:r>
              <a:rPr lang="ru-RU" dirty="0"/>
              <a:t>28 </a:t>
            </a:r>
            <a:r>
              <a:rPr lang="ru-RU" dirty="0" smtClean="0"/>
              <a:t>июня – </a:t>
            </a:r>
            <a:r>
              <a:rPr lang="ru-RU" dirty="0"/>
              <a:t>русский язык; 29 </a:t>
            </a:r>
            <a:r>
              <a:rPr lang="ru-RU" dirty="0" smtClean="0"/>
              <a:t>июня – </a:t>
            </a:r>
            <a:r>
              <a:rPr lang="ru-RU" dirty="0"/>
              <a:t>по всем учебным предметам (кроме русского языка и математики); 30 </a:t>
            </a:r>
            <a:r>
              <a:rPr lang="ru-RU" dirty="0" smtClean="0"/>
              <a:t>июня– </a:t>
            </a:r>
            <a:r>
              <a:rPr lang="ru-RU" dirty="0"/>
              <a:t>математика; </a:t>
            </a:r>
            <a:r>
              <a:rPr lang="ru-RU" dirty="0" smtClean="0"/>
              <a:t>        1 </a:t>
            </a:r>
            <a:r>
              <a:rPr lang="ru-RU" dirty="0"/>
              <a:t>июля (пятница) – по всем учебным предметам; 2 июля (суббота) – по всем учебным </a:t>
            </a:r>
            <a:r>
              <a:rPr lang="ru-RU" dirty="0" smtClean="0"/>
              <a:t>предметам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Проект расписания </a:t>
            </a:r>
            <a:r>
              <a:rPr lang="ru-RU" sz="3200" b="1" dirty="0" smtClean="0">
                <a:solidFill>
                  <a:srgbClr val="002060"/>
                </a:solidFill>
              </a:rPr>
              <a:t>ГИА-9( по состоянию на 01.12.2021г.)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8670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62757" y="1210962"/>
            <a:ext cx="9877777" cy="4915201"/>
          </a:xfrm>
        </p:spPr>
        <p:txBody>
          <a:bodyPr>
            <a:normAutofit/>
          </a:bodyPr>
          <a:lstStyle/>
          <a:p>
            <a:r>
              <a:rPr lang="ru-RU" sz="2800" b="1" dirty="0"/>
              <a:t>В связи со сложной эпидемиологической ситуацией в стране сегодня сложно однозначно сказать, как будет проходить ОГЭ. </a:t>
            </a:r>
            <a:r>
              <a:rPr lang="ru-RU" sz="3200" b="1" dirty="0">
                <a:solidFill>
                  <a:srgbClr val="FF0000"/>
                </a:solidFill>
              </a:rPr>
              <a:t>Мы должны готовиться к четырем экзаменам. Два основных – русский и математика – и два экзамена по выбору учащегося.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2800" b="1" dirty="0"/>
              <a:t>На сайте Федерального института педагогических измерений (ФИПИ) представлены документы, определяющие структуру и содержание контрольных измерительных материалов основного государственного экзамена 2022 </a:t>
            </a:r>
            <a:r>
              <a:rPr lang="ru-RU" sz="2800" b="1" dirty="0" smtClean="0"/>
              <a:t>года.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9102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рина\Desktop\img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1211"/>
            <a:ext cx="9144000" cy="654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60780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рина\Desktop\img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1276"/>
            <a:ext cx="9144000" cy="632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97996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4804</TotalTime>
  <Words>817</Words>
  <Application>Microsoft Office PowerPoint</Application>
  <PresentationFormat>Произвольный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 Перечень нормативных документов, регламентирующих проведение государственной итоговой аттестации                 в 2022 году </vt:lpstr>
      <vt:lpstr>ГИА-9 </vt:lpstr>
      <vt:lpstr>Итоговое собеседование по русскому языку 2022</vt:lpstr>
      <vt:lpstr>Итоговое собеседование по русскому языку 2022</vt:lpstr>
      <vt:lpstr>Проект расписания ГИА-9( по состоянию на 01.12.2021г.)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Сроки, места и порядок подачи апелляций о нарушении установленного порядка проведения ГИА, несогласии с выставленными баллами</vt:lpstr>
      <vt:lpstr>Слайд 16</vt:lpstr>
      <vt:lpstr>ГОРЯЧАЯ ЛИНИЯ ГИА-2022 на территории Чертковского района района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Снежко</dc:creator>
  <cp:lastModifiedBy>Романченко</cp:lastModifiedBy>
  <cp:revision>294</cp:revision>
  <cp:lastPrinted>2021-04-27T12:08:42Z</cp:lastPrinted>
  <dcterms:created xsi:type="dcterms:W3CDTF">2014-10-23T19:43:19Z</dcterms:created>
  <dcterms:modified xsi:type="dcterms:W3CDTF">2021-11-22T08:38:30Z</dcterms:modified>
</cp:coreProperties>
</file>